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8" r:id="rId1"/>
  </p:sldMasterIdLst>
  <p:notesMasterIdLst>
    <p:notesMasterId r:id="rId24"/>
  </p:notesMasterIdLst>
  <p:sldIdLst>
    <p:sldId id="256" r:id="rId2"/>
    <p:sldId id="258" r:id="rId3"/>
    <p:sldId id="360" r:id="rId4"/>
    <p:sldId id="341" r:id="rId5"/>
    <p:sldId id="342" r:id="rId6"/>
    <p:sldId id="359" r:id="rId7"/>
    <p:sldId id="366" r:id="rId8"/>
    <p:sldId id="343" r:id="rId9"/>
    <p:sldId id="377" r:id="rId10"/>
    <p:sldId id="376" r:id="rId11"/>
    <p:sldId id="271" r:id="rId12"/>
    <p:sldId id="367" r:id="rId13"/>
    <p:sldId id="370" r:id="rId14"/>
    <p:sldId id="368" r:id="rId15"/>
    <p:sldId id="369" r:id="rId16"/>
    <p:sldId id="371" r:id="rId17"/>
    <p:sldId id="378" r:id="rId18"/>
    <p:sldId id="373" r:id="rId19"/>
    <p:sldId id="361" r:id="rId20"/>
    <p:sldId id="374" r:id="rId21"/>
    <p:sldId id="375" r:id="rId22"/>
    <p:sldId id="364" r:id="rId23"/>
  </p:sldIdLst>
  <p:sldSz cx="9144000" cy="5143500" type="screen16x9"/>
  <p:notesSz cx="6858000" cy="9144000"/>
  <p:embeddedFontLst>
    <p:embeddedFont>
      <p:font typeface="Nanum Gothic" panose="020B0604020202020204" charset="-127"/>
      <p:regular r:id="rId25"/>
      <p:bold r:id="rId26"/>
    </p:embeddedFont>
    <p:embeddedFont>
      <p:font typeface="Abhaya Libre" panose="020B0604020202020204" charset="0"/>
      <p:regular r:id="rId27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Raleway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BE03CC-A582-4294-90A4-1E2D5D775AA5}">
  <a:tblStyle styleId="{FFBE03CC-A582-4294-90A4-1E2D5D775A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397" autoAdjust="0"/>
  </p:normalViewPr>
  <p:slideViewPr>
    <p:cSldViewPr snapToGrid="0">
      <p:cViewPr varScale="1">
        <p:scale>
          <a:sx n="109" d="100"/>
          <a:sy n="109" d="100"/>
        </p:scale>
        <p:origin x="16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ae08f917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ae08f917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Diogo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Diogo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3752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15a99f9a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15a99f9a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Tomás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Tomás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1 – Login, Registo e Sessão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2 – Perfil, desde nome, password, foto, </a:t>
            </a:r>
            <a:r>
              <a:rPr lang="pt-PT" dirty="0" err="1"/>
              <a:t>etc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9993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Tomás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1 – Códigos de acesso para reserva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2 – Check-out de códigos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1807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Tomás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1 – Reclamações com dados e fotos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2 – Avaliações de estadias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11757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Diogo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1 – Pedidos de objetos e alimentação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2 – Reservas de mesa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2614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Diogo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1 – Serviços de hotel, customizáveis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2 – Informações do hotel e da região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82304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Diogo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----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Diogo : inicio até códigos –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Tomás Códigos até registar reclamação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Diogo : reclamação até ao região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Tomás Região até ao fim</a:t>
            </a:r>
          </a:p>
        </p:txBody>
      </p:sp>
    </p:spTree>
    <p:extLst>
      <p:ext uri="{BB962C8B-B14F-4D97-AF65-F5344CB8AC3E}">
        <p14:creationId xmlns:p14="http://schemas.microsoft.com/office/powerpoint/2010/main" val="12810617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Tomás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Testes Unitários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	tentamos utilizar </a:t>
            </a:r>
            <a:r>
              <a:rPr lang="pt-PT" dirty="0" err="1"/>
              <a:t>katalon</a:t>
            </a:r>
            <a:r>
              <a:rPr lang="pt-PT" dirty="0"/>
              <a:t> para realizar os testes automaticamente no entanto não nos foi muito viável então optamos por fazer este testes manualmente.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Testes de Usabilidade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	realizamos um questionário com diversas tarefas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	questionário esse feito apenas a 3 utilizadores que nos permitiu perceber que a aplicação consegue ser utilizada facilmente, no entanto ainda existe coisas a serem feitas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! Referir que não deveriam de ser feitos mais testes para o sucesso da aplicação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81531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15a99f9a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15a99f9a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Diogo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0059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b61e6517f4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b61e6517f4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Tomás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Boa tarde o meu nome é Tomás Neves ao logo desta apresentação vamos falar de diversas coisas, primeiramente vamos contextualizar o projeto e demonstrar os seus objetivos, depois iremos falar um pouco da metodologia e arquitetura utilizadas ao logo do projeto, passaremos pelas funcionalidades e testes, por fim iremos concluir trabalho e apresentar propostas de trabalho futuro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Tomás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 conclusão, a aplicação visa melhorar a comunicação cliente-hotel, tornando o acesso facilitado a serviços personalizados. Gerir recursos e reservas na parte hoteleira.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Assumimos assim que todos os objetivos foram concluídos com sucesso.</a:t>
            </a:r>
          </a:p>
        </p:txBody>
      </p:sp>
    </p:spTree>
    <p:extLst>
      <p:ext uri="{BB962C8B-B14F-4D97-AF65-F5344CB8AC3E}">
        <p14:creationId xmlns:p14="http://schemas.microsoft.com/office/powerpoint/2010/main" val="29081102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Diogo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Possível expansão para iOS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Partilha de avaliações (TripAdvisor)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Servidor de Emails (para partilha de códigos, alterações de palava-passe…)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Serviço de pagamentos para os pedidos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89466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15a99f9a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15a99f9a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6792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15a99f9a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15a99f9a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Tomás</a:t>
            </a:r>
          </a:p>
        </p:txBody>
      </p:sp>
    </p:spTree>
    <p:extLst>
      <p:ext uri="{BB962C8B-B14F-4D97-AF65-F5344CB8AC3E}">
        <p14:creationId xmlns:p14="http://schemas.microsoft.com/office/powerpoint/2010/main" val="4218444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0" i="0" dirty="0">
                <a:solidFill>
                  <a:srgbClr val="343541"/>
                </a:solidFill>
                <a:effectLst/>
                <a:latin typeface="Söhne"/>
              </a:rPr>
              <a:t>Tomás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pt-PT" b="0" i="0" dirty="0">
                <a:solidFill>
                  <a:srgbClr val="343541"/>
                </a:solidFill>
                <a:effectLst/>
                <a:latin typeface="Söhne"/>
              </a:rPr>
            </a:br>
            <a:r>
              <a:rPr lang="pt-PT" b="0" i="0" dirty="0">
                <a:solidFill>
                  <a:srgbClr val="343541"/>
                </a:solidFill>
                <a:effectLst/>
                <a:latin typeface="Söhne"/>
              </a:rPr>
              <a:t>Com a crescimento das redes sociais, é comum que os clientes insatisfeitos com o serviço de um hotel optem por expressar publicamente as suas queixas nessas plataformas online.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0" i="0" dirty="0">
                <a:solidFill>
                  <a:srgbClr val="343541"/>
                </a:solidFill>
                <a:effectLst/>
                <a:latin typeface="Söhne"/>
              </a:rPr>
              <a:t>Isto pode levar a um prejuízo da reputação dos hotéis, influenciando negativamente a decisão dos potenciais hospedes.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Neste contexto, os hotéis estão a adotar uma postura cada vez mais vigilante com o objetivo de evitar a ocorrência destas experiências negativas.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3424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Tomás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O objetivo principal desta aplicação é melhorar os serviços oferecidos pelo hotel.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Facilitar e simplificar e comunicação entre cliente – hotel.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Oferecer uma melhor experiencia durante a estadia dos hospedes.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Resolver as necessidades que possam vir a surgir durante a estadia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1598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15a99f9a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15a99f9a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Diogo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0882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Diogo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Usamos metodologia Scrum (</a:t>
            </a:r>
            <a:r>
              <a:rPr lang="pt-PT" dirty="0" err="1"/>
              <a:t>agil</a:t>
            </a:r>
            <a:r>
              <a:rPr lang="pt-PT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Controlo e divisão de tarefas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Definição de trabalho semanal</a:t>
            </a:r>
          </a:p>
        </p:txBody>
      </p:sp>
    </p:spTree>
    <p:extLst>
      <p:ext uri="{BB962C8B-B14F-4D97-AF65-F5344CB8AC3E}">
        <p14:creationId xmlns:p14="http://schemas.microsoft.com/office/powerpoint/2010/main" val="593114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Diogo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Modelo cliente-servidor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API para realizar pedidos (requests)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Explicar imagem</a:t>
            </a:r>
          </a:p>
        </p:txBody>
      </p:sp>
    </p:spTree>
    <p:extLst>
      <p:ext uri="{BB962C8B-B14F-4D97-AF65-F5344CB8AC3E}">
        <p14:creationId xmlns:p14="http://schemas.microsoft.com/office/powerpoint/2010/main" val="1607748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Diogo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API para comunicação em Laravel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Aplicação móvel android java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Aplicação web em </a:t>
            </a:r>
            <a:r>
              <a:rPr lang="pt-PT" dirty="0" err="1"/>
              <a:t>vue</a:t>
            </a:r>
            <a:r>
              <a:rPr lang="pt-PT" dirty="0"/>
              <a:t> </a:t>
            </a:r>
            <a:r>
              <a:rPr lang="pt-PT" dirty="0" err="1"/>
              <a:t>javascript</a:t>
            </a: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Descrever Imagem</a:t>
            </a:r>
          </a:p>
        </p:txBody>
      </p:sp>
    </p:spTree>
    <p:extLst>
      <p:ext uri="{BB962C8B-B14F-4D97-AF65-F5344CB8AC3E}">
        <p14:creationId xmlns:p14="http://schemas.microsoft.com/office/powerpoint/2010/main" val="3064260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58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71600" y="1657350"/>
            <a:ext cx="6400800" cy="146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455750" y="3784050"/>
            <a:ext cx="4173600" cy="42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subTitle" idx="1"/>
          </p:nvPr>
        </p:nvSpPr>
        <p:spPr>
          <a:xfrm>
            <a:off x="720000" y="1282550"/>
            <a:ext cx="3446700" cy="283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>
            <a:spLocks noGrp="1"/>
          </p:cNvSpPr>
          <p:nvPr>
            <p:ph type="subTitle" idx="1"/>
          </p:nvPr>
        </p:nvSpPr>
        <p:spPr>
          <a:xfrm>
            <a:off x="4819610" y="2399871"/>
            <a:ext cx="1554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subTitle" idx="2"/>
          </p:nvPr>
        </p:nvSpPr>
        <p:spPr>
          <a:xfrm>
            <a:off x="4819610" y="2857072"/>
            <a:ext cx="1554600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title" hasCustomPrompt="1"/>
          </p:nvPr>
        </p:nvSpPr>
        <p:spPr>
          <a:xfrm>
            <a:off x="5276060" y="1942671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20"/>
          <p:cNvSpPr txBox="1">
            <a:spLocks noGrp="1"/>
          </p:cNvSpPr>
          <p:nvPr>
            <p:ph type="subTitle" idx="3"/>
          </p:nvPr>
        </p:nvSpPr>
        <p:spPr>
          <a:xfrm>
            <a:off x="6869410" y="2399871"/>
            <a:ext cx="1554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4"/>
          </p:nvPr>
        </p:nvSpPr>
        <p:spPr>
          <a:xfrm>
            <a:off x="6869410" y="2857072"/>
            <a:ext cx="1554600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title" idx="5" hasCustomPrompt="1"/>
          </p:nvPr>
        </p:nvSpPr>
        <p:spPr>
          <a:xfrm>
            <a:off x="7325860" y="1942671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20"/>
          <p:cNvSpPr txBox="1">
            <a:spLocks noGrp="1"/>
          </p:cNvSpPr>
          <p:nvPr>
            <p:ph type="subTitle" idx="6"/>
          </p:nvPr>
        </p:nvSpPr>
        <p:spPr>
          <a:xfrm>
            <a:off x="720010" y="2399871"/>
            <a:ext cx="1554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subTitle" idx="7"/>
          </p:nvPr>
        </p:nvSpPr>
        <p:spPr>
          <a:xfrm>
            <a:off x="720010" y="2857072"/>
            <a:ext cx="1554600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title" idx="8" hasCustomPrompt="1"/>
          </p:nvPr>
        </p:nvSpPr>
        <p:spPr>
          <a:xfrm>
            <a:off x="1176460" y="1942671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20"/>
          <p:cNvSpPr txBox="1">
            <a:spLocks noGrp="1"/>
          </p:cNvSpPr>
          <p:nvPr>
            <p:ph type="subTitle" idx="9"/>
          </p:nvPr>
        </p:nvSpPr>
        <p:spPr>
          <a:xfrm>
            <a:off x="2769810" y="2399871"/>
            <a:ext cx="1554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ubTitle" idx="13"/>
          </p:nvPr>
        </p:nvSpPr>
        <p:spPr>
          <a:xfrm>
            <a:off x="2769810" y="2857072"/>
            <a:ext cx="1554600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title" idx="14" hasCustomPrompt="1"/>
          </p:nvPr>
        </p:nvSpPr>
        <p:spPr>
          <a:xfrm>
            <a:off x="3226260" y="1942671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20"/>
          <p:cNvSpPr txBox="1">
            <a:spLocks noGrp="1"/>
          </p:cNvSpPr>
          <p:nvPr>
            <p:ph type="title" idx="15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BLANK_1"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58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5619475" y="3233575"/>
            <a:ext cx="28095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2211125" y="4147973"/>
            <a:ext cx="62178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title" idx="2" hasCustomPrompt="1"/>
          </p:nvPr>
        </p:nvSpPr>
        <p:spPr>
          <a:xfrm>
            <a:off x="4012975" y="3233550"/>
            <a:ext cx="1606500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cxnSp>
        <p:nvCxnSpPr>
          <p:cNvPr id="123" name="Google Shape;123;p22"/>
          <p:cNvCxnSpPr/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22"/>
          <p:cNvCxnSpPr/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22"/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800" b="1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800" b="1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893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○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■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○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■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○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anum Gothic"/>
              <a:buChar char="■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59" r:id="rId3"/>
    <p:sldLayoutId id="2147483666" r:id="rId4"/>
    <p:sldLayoutId id="2147483668" r:id="rId5"/>
    <p:sldLayoutId id="2147483694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slide" Target="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4"/>
          <p:cNvSpPr txBox="1">
            <a:spLocks noGrp="1"/>
          </p:cNvSpPr>
          <p:nvPr>
            <p:ph type="subTitle" idx="1"/>
          </p:nvPr>
        </p:nvSpPr>
        <p:spPr>
          <a:xfrm>
            <a:off x="820783" y="3883867"/>
            <a:ext cx="2148793" cy="59135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Estudantes: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Diogo Mendes - 2191181</a:t>
            </a:r>
            <a:br>
              <a:rPr lang="pt-PT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PT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Tomás</a:t>
            </a:r>
            <a:r>
              <a:rPr lang="e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Neves - 2201747</a:t>
            </a:r>
          </a:p>
        </p:txBody>
      </p:sp>
      <p:sp>
        <p:nvSpPr>
          <p:cNvPr id="368" name="Google Shape;368;p54"/>
          <p:cNvSpPr txBox="1">
            <a:spLocks noGrp="1"/>
          </p:cNvSpPr>
          <p:nvPr>
            <p:ph type="ctrTitle"/>
          </p:nvPr>
        </p:nvSpPr>
        <p:spPr>
          <a:xfrm>
            <a:off x="1371600" y="1657350"/>
            <a:ext cx="6400800" cy="146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200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HAPPYGUEST</a:t>
            </a:r>
            <a:br>
              <a:rPr lang="en" sz="8200" dirty="0">
                <a:solidFill>
                  <a:schemeClr val="dk2"/>
                </a:solidFill>
              </a:rPr>
            </a:br>
            <a:endParaRPr sz="2250" dirty="0">
              <a:solidFill>
                <a:schemeClr val="dk2"/>
              </a:solidFill>
            </a:endParaRPr>
          </a:p>
        </p:txBody>
      </p:sp>
      <p:sp>
        <p:nvSpPr>
          <p:cNvPr id="369" name="Google Shape;369;p54"/>
          <p:cNvSpPr txBox="1">
            <a:spLocks noGrp="1"/>
          </p:cNvSpPr>
          <p:nvPr>
            <p:ph type="ctrTitle"/>
          </p:nvPr>
        </p:nvSpPr>
        <p:spPr>
          <a:xfrm>
            <a:off x="3534641" y="2744625"/>
            <a:ext cx="2074718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>
                <a:solidFill>
                  <a:schemeClr val="dk2"/>
                </a:solidFill>
              </a:rPr>
              <a:t>UC - </a:t>
            </a:r>
            <a:r>
              <a:rPr lang="en" sz="1600" b="0" u="sng" dirty="0">
                <a:solidFill>
                  <a:schemeClr val="dk2"/>
                </a:solidFill>
              </a:rPr>
              <a:t>Projeto Informático</a:t>
            </a:r>
            <a:endParaRPr sz="1600" b="0" u="sng" dirty="0">
              <a:solidFill>
                <a:schemeClr val="dk2"/>
              </a:solidFill>
            </a:endParaRPr>
          </a:p>
        </p:txBody>
      </p:sp>
      <p:sp>
        <p:nvSpPr>
          <p:cNvPr id="2" name="Google Shape;367;p54">
            <a:extLst>
              <a:ext uri="{FF2B5EF4-FFF2-40B4-BE49-F238E27FC236}">
                <a16:creationId xmlns:a16="http://schemas.microsoft.com/office/drawing/2014/main" id="{4BC4C4B8-A313-5CA8-8C0F-9ED81E4E4177}"/>
              </a:ext>
            </a:extLst>
          </p:cNvPr>
          <p:cNvSpPr txBox="1">
            <a:spLocks/>
          </p:cNvSpPr>
          <p:nvPr/>
        </p:nvSpPr>
        <p:spPr>
          <a:xfrm>
            <a:off x="6174424" y="3885409"/>
            <a:ext cx="2148793" cy="591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1600" b="0" i="0" u="none" strike="noStrike" cap="non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/>
            <a:r>
              <a:rPr lang="pt-PT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Orientadoras:</a:t>
            </a:r>
          </a:p>
          <a:p>
            <a:pPr marL="0" indent="0"/>
            <a:r>
              <a:rPr lang="pt-PT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Professora  Ângela Pereira</a:t>
            </a:r>
            <a:br>
              <a:rPr lang="pt-PT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PT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Professora Maria Esteves</a:t>
            </a:r>
            <a:endParaRPr lang="en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CF32A043-6419-9D43-5713-FDF45B7DC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96470" y="0"/>
            <a:ext cx="2248157" cy="62735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69;p54">
            <a:extLst>
              <a:ext uri="{FF2B5EF4-FFF2-40B4-BE49-F238E27FC236}">
                <a16:creationId xmlns:a16="http://schemas.microsoft.com/office/drawing/2014/main" id="{D2F64134-A101-842F-8271-223F73CA1986}"/>
              </a:ext>
            </a:extLst>
          </p:cNvPr>
          <p:cNvSpPr txBox="1">
            <a:spLocks/>
          </p:cNvSpPr>
          <p:nvPr/>
        </p:nvSpPr>
        <p:spPr>
          <a:xfrm>
            <a:off x="61090" y="176579"/>
            <a:ext cx="3121881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1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r>
              <a:rPr lang="pt-PT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Licenciatura Engenharia Informática</a:t>
            </a:r>
          </a:p>
        </p:txBody>
      </p:sp>
      <p:sp>
        <p:nvSpPr>
          <p:cNvPr id="9" name="Google Shape;369;p54">
            <a:extLst>
              <a:ext uri="{FF2B5EF4-FFF2-40B4-BE49-F238E27FC236}">
                <a16:creationId xmlns:a16="http://schemas.microsoft.com/office/drawing/2014/main" id="{FEE7D03A-8AF2-6319-D62D-3625D47D9942}"/>
              </a:ext>
            </a:extLst>
          </p:cNvPr>
          <p:cNvSpPr txBox="1">
            <a:spLocks/>
          </p:cNvSpPr>
          <p:nvPr/>
        </p:nvSpPr>
        <p:spPr>
          <a:xfrm>
            <a:off x="3534641" y="2994803"/>
            <a:ext cx="2074718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1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r>
              <a:rPr lang="pt-PT" sz="1600" b="0" i="1" dirty="0"/>
              <a:t>2022/2023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0D63B4A5-61E8-6546-96DA-5FBDF7D7B544}"/>
              </a:ext>
            </a:extLst>
          </p:cNvPr>
          <p:cNvSpPr txBox="1"/>
          <p:nvPr/>
        </p:nvSpPr>
        <p:spPr>
          <a:xfrm>
            <a:off x="8606470" y="4720361"/>
            <a:ext cx="537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10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1E5B83F1-C009-3A2B-8CCA-AB737A6B1433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C7DF22C0-D508-3561-C404-A00AEDCC05DB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A37776B-FEB9-7592-9866-1610042E5B3A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5019D31-3587-0E60-3F64-5E32560E871C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Arquitetura</a:t>
            </a:r>
            <a:endParaRPr dirty="0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14EAF8F7-BF1F-D9A7-B200-4D65C1B89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503" y="919393"/>
            <a:ext cx="6634994" cy="374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5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9"/>
          <p:cNvSpPr txBox="1">
            <a:spLocks noGrp="1"/>
          </p:cNvSpPr>
          <p:nvPr>
            <p:ph type="title"/>
          </p:nvPr>
        </p:nvSpPr>
        <p:spPr>
          <a:xfrm>
            <a:off x="3985070" y="3660293"/>
            <a:ext cx="4445704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Funcionalidades e Testes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7" name="Google Shape;757;p69"/>
          <p:cNvSpPr txBox="1">
            <a:spLocks noGrp="1"/>
          </p:cNvSpPr>
          <p:nvPr>
            <p:ph type="title" idx="2"/>
          </p:nvPr>
        </p:nvSpPr>
        <p:spPr>
          <a:xfrm>
            <a:off x="2506161" y="3812721"/>
            <a:ext cx="1606500" cy="76197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·</a:t>
            </a: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en" dirty="0"/>
              <a:t>·</a:t>
            </a:r>
            <a:endParaRPr dirty="0"/>
          </a:p>
        </p:txBody>
      </p:sp>
      <p:sp>
        <p:nvSpPr>
          <p:cNvPr id="758" name="Google Shape;758;p69"/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dirty="0"/>
          </a:p>
        </p:txBody>
      </p:sp>
      <p:sp>
        <p:nvSpPr>
          <p:cNvPr id="759" name="Google Shape;759;p69"/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sp>
        <p:nvSpPr>
          <p:cNvPr id="760" name="Google Shape;760;p69">
            <a:hlinkClick r:id="rId4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69">
            <a:hlinkClick r:id="rId4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69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69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DCA8027-72EA-7B09-3267-D9E30E58274A}"/>
              </a:ext>
            </a:extLst>
          </p:cNvPr>
          <p:cNvSpPr txBox="1"/>
          <p:nvPr/>
        </p:nvSpPr>
        <p:spPr>
          <a:xfrm>
            <a:off x="8606470" y="4720361"/>
            <a:ext cx="460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bg2"/>
                </a:solidFill>
              </a:rPr>
              <a:t>11</a:t>
            </a:fld>
            <a:endParaRPr lang="pt-PT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19999" y="395625"/>
            <a:ext cx="5927543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Funcionalidades</a:t>
            </a:r>
            <a:endParaRPr dirty="0"/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D208FA68-D137-CEB7-FE24-262AB7CDC35C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BB2DAA78-CE54-A6D9-47E2-E60679FC2132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704156F-1163-9577-334B-D06D1234ED28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B14DC55-BAFE-4921-3885-3CE0B2DB7A96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8674786-FEAC-7EC7-FAD8-8931D35674E1}"/>
              </a:ext>
            </a:extLst>
          </p:cNvPr>
          <p:cNvSpPr txBox="1"/>
          <p:nvPr/>
        </p:nvSpPr>
        <p:spPr>
          <a:xfrm>
            <a:off x="8606471" y="4720361"/>
            <a:ext cx="447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12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8" name="Google Shape;545;p62">
            <a:extLst>
              <a:ext uri="{FF2B5EF4-FFF2-40B4-BE49-F238E27FC236}">
                <a16:creationId xmlns:a16="http://schemas.microsoft.com/office/drawing/2014/main" id="{05CA3260-7DC7-B9E7-AA75-9A52A8237C0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282550"/>
            <a:ext cx="2045764" cy="313269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Autenticação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Perfil de Utilizador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D9125C4B-4FD1-60E8-AAD5-0AF0B4CC26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36"/>
          <a:stretch/>
        </p:blipFill>
        <p:spPr>
          <a:xfrm>
            <a:off x="4180687" y="620801"/>
            <a:ext cx="1659892" cy="32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6522B707-00FB-83E5-5AB0-D2AD0882E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880" y="1282550"/>
            <a:ext cx="1604195" cy="32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5858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19999" y="395625"/>
            <a:ext cx="5927543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Funcionalidades</a:t>
            </a:r>
            <a:endParaRPr dirty="0"/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D208FA68-D137-CEB7-FE24-262AB7CDC35C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BB2DAA78-CE54-A6D9-47E2-E60679FC2132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704156F-1163-9577-334B-D06D1234ED28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B14DC55-BAFE-4921-3885-3CE0B2DB7A96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8674786-FEAC-7EC7-FAD8-8931D35674E1}"/>
              </a:ext>
            </a:extLst>
          </p:cNvPr>
          <p:cNvSpPr txBox="1"/>
          <p:nvPr/>
        </p:nvSpPr>
        <p:spPr>
          <a:xfrm>
            <a:off x="8606471" y="4720361"/>
            <a:ext cx="46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13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8" name="Google Shape;545;p62">
            <a:extLst>
              <a:ext uri="{FF2B5EF4-FFF2-40B4-BE49-F238E27FC236}">
                <a16:creationId xmlns:a16="http://schemas.microsoft.com/office/drawing/2014/main" id="{05CA3260-7DC7-B9E7-AA75-9A52A8237C0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282550"/>
            <a:ext cx="2045764" cy="313269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Códigos de Acesso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Check-Out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111B51E-01FE-C546-6DBB-334816239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325" y="624225"/>
            <a:ext cx="1614066" cy="32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FCAD944-24D0-F314-E948-3CEC43C03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880" y="1269786"/>
            <a:ext cx="1604195" cy="32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5440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19999" y="395625"/>
            <a:ext cx="5927543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Funcionalidades</a:t>
            </a:r>
            <a:endParaRPr dirty="0"/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D208FA68-D137-CEB7-FE24-262AB7CDC35C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BB2DAA78-CE54-A6D9-47E2-E60679FC2132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704156F-1163-9577-334B-D06D1234ED28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B14DC55-BAFE-4921-3885-3CE0B2DB7A96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8674786-FEAC-7EC7-FAD8-8931D35674E1}"/>
              </a:ext>
            </a:extLst>
          </p:cNvPr>
          <p:cNvSpPr txBox="1"/>
          <p:nvPr/>
        </p:nvSpPr>
        <p:spPr>
          <a:xfrm>
            <a:off x="8606471" y="4720361"/>
            <a:ext cx="46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14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8" name="Google Shape;545;p62">
            <a:extLst>
              <a:ext uri="{FF2B5EF4-FFF2-40B4-BE49-F238E27FC236}">
                <a16:creationId xmlns:a16="http://schemas.microsoft.com/office/drawing/2014/main" id="{05CA3260-7DC7-B9E7-AA75-9A52A8237C0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282550"/>
            <a:ext cx="2045764" cy="313269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Reclamações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Avaliações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07EAF16-D0DC-FBA0-FE85-B26B29F24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325" y="624225"/>
            <a:ext cx="1594222" cy="32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2410C0F-8671-E301-B08D-171BA929C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7016" y="1243537"/>
            <a:ext cx="1608059" cy="32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16596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19999" y="395625"/>
            <a:ext cx="5927543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Funcionalidades</a:t>
            </a:r>
            <a:endParaRPr dirty="0"/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D208FA68-D137-CEB7-FE24-262AB7CDC35C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BB2DAA78-CE54-A6D9-47E2-E60679FC2132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704156F-1163-9577-334B-D06D1234ED28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B14DC55-BAFE-4921-3885-3CE0B2DB7A96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8674786-FEAC-7EC7-FAD8-8931D35674E1}"/>
              </a:ext>
            </a:extLst>
          </p:cNvPr>
          <p:cNvSpPr txBox="1"/>
          <p:nvPr/>
        </p:nvSpPr>
        <p:spPr>
          <a:xfrm>
            <a:off x="8606471" y="4720361"/>
            <a:ext cx="46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15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8" name="Google Shape;545;p62">
            <a:extLst>
              <a:ext uri="{FF2B5EF4-FFF2-40B4-BE49-F238E27FC236}">
                <a16:creationId xmlns:a16="http://schemas.microsoft.com/office/drawing/2014/main" id="{05CA3260-7DC7-B9E7-AA75-9A52A8237C0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282550"/>
            <a:ext cx="2045764" cy="313269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Pedidos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Reservas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42D0BBE-0A7B-A86E-3DD6-CC520F190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325" y="624225"/>
            <a:ext cx="1602285" cy="32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EFEF696-2D07-BB3B-E6E9-975FD39E7C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8782" y="1243537"/>
            <a:ext cx="1596293" cy="32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1600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19999" y="395625"/>
            <a:ext cx="5927543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Funcionalidades</a:t>
            </a:r>
            <a:endParaRPr dirty="0"/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D208FA68-D137-CEB7-FE24-262AB7CDC35C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BB2DAA78-CE54-A6D9-47E2-E60679FC2132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704156F-1163-9577-334B-D06D1234ED28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B14DC55-BAFE-4921-3885-3CE0B2DB7A96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8674786-FEAC-7EC7-FAD8-8931D35674E1}"/>
              </a:ext>
            </a:extLst>
          </p:cNvPr>
          <p:cNvSpPr txBox="1"/>
          <p:nvPr/>
        </p:nvSpPr>
        <p:spPr>
          <a:xfrm>
            <a:off x="8606471" y="4720361"/>
            <a:ext cx="447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16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8" name="Google Shape;545;p62">
            <a:extLst>
              <a:ext uri="{FF2B5EF4-FFF2-40B4-BE49-F238E27FC236}">
                <a16:creationId xmlns:a16="http://schemas.microsoft.com/office/drawing/2014/main" id="{05CA3260-7DC7-B9E7-AA75-9A52A8237C0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282550"/>
            <a:ext cx="2045764" cy="313269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Serviços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Informações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CBA89EF-3BC5-1CD2-8226-5C4258276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325" y="624225"/>
            <a:ext cx="1610086" cy="32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37EC5ED-D36E-1DB3-2437-01767965B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880" y="1243537"/>
            <a:ext cx="1604195" cy="32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1508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D208FA68-D137-CEB7-FE24-262AB7CDC35C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BB2DAA78-CE54-A6D9-47E2-E60679FC2132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704156F-1163-9577-334B-D06D1234ED28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B14DC55-BAFE-4921-3885-3CE0B2DB7A96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8674786-FEAC-7EC7-FAD8-8931D35674E1}"/>
              </a:ext>
            </a:extLst>
          </p:cNvPr>
          <p:cNvSpPr txBox="1"/>
          <p:nvPr/>
        </p:nvSpPr>
        <p:spPr>
          <a:xfrm>
            <a:off x="8606471" y="4720361"/>
            <a:ext cx="447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17</a:t>
            </a:fld>
            <a:endParaRPr lang="pt-P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80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Testes</a:t>
            </a:r>
            <a:endParaRPr dirty="0"/>
          </a:p>
        </p:txBody>
      </p:sp>
      <p:sp>
        <p:nvSpPr>
          <p:cNvPr id="545" name="Google Shape;545;p62"/>
          <p:cNvSpPr txBox="1">
            <a:spLocks noGrp="1"/>
          </p:cNvSpPr>
          <p:nvPr>
            <p:ph type="subTitle" idx="1"/>
          </p:nvPr>
        </p:nvSpPr>
        <p:spPr>
          <a:xfrm>
            <a:off x="713225" y="1282550"/>
            <a:ext cx="7715699" cy="283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Teste Unitários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Testes de Usabilidade</a:t>
            </a:r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0D63B4A5-61E8-6546-96DA-5FBDF7D7B544}"/>
              </a:ext>
            </a:extLst>
          </p:cNvPr>
          <p:cNvSpPr txBox="1"/>
          <p:nvPr/>
        </p:nvSpPr>
        <p:spPr>
          <a:xfrm>
            <a:off x="8606470" y="4720361"/>
            <a:ext cx="537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18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1E5B83F1-C009-3A2B-8CCA-AB737A6B1433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C7DF22C0-D508-3561-C404-A00AEDCC05DB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A37776B-FEB9-7592-9866-1610042E5B3A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5019D31-3587-0E60-3F64-5E32560E871C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40775D2-1241-80F9-3C59-CBCCCC170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1874" y="604974"/>
            <a:ext cx="3352417" cy="23807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" name="Imagem 8" descr="Uma imagem com texto, captura de ecrã, número, software&#10;&#10;Descrição gerada automaticamente">
            <a:extLst>
              <a:ext uri="{FF2B5EF4-FFF2-40B4-BE49-F238E27FC236}">
                <a16:creationId xmlns:a16="http://schemas.microsoft.com/office/drawing/2014/main" id="{08950245-21E8-9472-59D8-9022D57B86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7578" y="1480487"/>
            <a:ext cx="2107162" cy="30813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2735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9"/>
          <p:cNvSpPr txBox="1">
            <a:spLocks noGrp="1"/>
          </p:cNvSpPr>
          <p:nvPr>
            <p:ph type="title"/>
          </p:nvPr>
        </p:nvSpPr>
        <p:spPr>
          <a:xfrm>
            <a:off x="3774558" y="3660293"/>
            <a:ext cx="4656215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Conclusão e Trabalho Futuro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7" name="Google Shape;757;p69"/>
          <p:cNvSpPr txBox="1">
            <a:spLocks noGrp="1"/>
          </p:cNvSpPr>
          <p:nvPr>
            <p:ph type="title" idx="2"/>
          </p:nvPr>
        </p:nvSpPr>
        <p:spPr>
          <a:xfrm>
            <a:off x="2407375" y="3660293"/>
            <a:ext cx="1606500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·</a:t>
            </a: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  <a:r>
              <a:rPr lang="en" dirty="0"/>
              <a:t>·</a:t>
            </a:r>
            <a:endParaRPr dirty="0"/>
          </a:p>
        </p:txBody>
      </p:sp>
      <p:sp>
        <p:nvSpPr>
          <p:cNvPr id="758" name="Google Shape;758;p69"/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dirty="0"/>
          </a:p>
        </p:txBody>
      </p:sp>
      <p:sp>
        <p:nvSpPr>
          <p:cNvPr id="759" name="Google Shape;759;p69"/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sp>
        <p:nvSpPr>
          <p:cNvPr id="760" name="Google Shape;760;p69">
            <a:hlinkClick r:id="rId4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69">
            <a:hlinkClick r:id="rId4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69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69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DCA8027-72EA-7B09-3267-D9E30E58274A}"/>
              </a:ext>
            </a:extLst>
          </p:cNvPr>
          <p:cNvSpPr txBox="1"/>
          <p:nvPr/>
        </p:nvSpPr>
        <p:spPr>
          <a:xfrm>
            <a:off x="8606471" y="4720361"/>
            <a:ext cx="437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bg2"/>
                </a:solidFill>
              </a:rPr>
              <a:t>19</a:t>
            </a:fld>
            <a:endParaRPr lang="pt-PT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04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6"/>
          <p:cNvSpPr txBox="1">
            <a:spLocks noGrp="1"/>
          </p:cNvSpPr>
          <p:nvPr>
            <p:ph type="title" idx="8"/>
          </p:nvPr>
        </p:nvSpPr>
        <p:spPr>
          <a:xfrm>
            <a:off x="1176460" y="1942671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·01·</a:t>
            </a:r>
            <a:endParaRPr dirty="0"/>
          </a:p>
        </p:txBody>
      </p:sp>
      <p:sp>
        <p:nvSpPr>
          <p:cNvPr id="393" name="Google Shape;393;p56"/>
          <p:cNvSpPr txBox="1">
            <a:spLocks noGrp="1"/>
          </p:cNvSpPr>
          <p:nvPr>
            <p:ph type="title" idx="15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Sumário</a:t>
            </a:r>
            <a:endParaRPr dirty="0"/>
          </a:p>
        </p:txBody>
      </p:sp>
      <p:sp>
        <p:nvSpPr>
          <p:cNvPr id="394" name="Google Shape;394;p56"/>
          <p:cNvSpPr txBox="1">
            <a:spLocks noGrp="1"/>
          </p:cNvSpPr>
          <p:nvPr>
            <p:ph type="subTitle" idx="1"/>
          </p:nvPr>
        </p:nvSpPr>
        <p:spPr>
          <a:xfrm>
            <a:off x="4714332" y="2397440"/>
            <a:ext cx="1755329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Funcionalidades e Testes</a:t>
            </a:r>
          </a:p>
        </p:txBody>
      </p:sp>
      <p:sp>
        <p:nvSpPr>
          <p:cNvPr id="395" name="Google Shape;395;p56"/>
          <p:cNvSpPr txBox="1">
            <a:spLocks noGrp="1"/>
          </p:cNvSpPr>
          <p:nvPr>
            <p:ph type="subTitle" idx="2"/>
          </p:nvPr>
        </p:nvSpPr>
        <p:spPr>
          <a:xfrm>
            <a:off x="4714333" y="3253345"/>
            <a:ext cx="1755328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Funcionalidades e testes desenvolvidos durante oprojeto 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6" name="Google Shape;396;p56"/>
          <p:cNvSpPr txBox="1">
            <a:spLocks noGrp="1"/>
          </p:cNvSpPr>
          <p:nvPr>
            <p:ph type="title"/>
          </p:nvPr>
        </p:nvSpPr>
        <p:spPr>
          <a:xfrm>
            <a:off x="5276060" y="1942671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·03·</a:t>
            </a:r>
            <a:endParaRPr dirty="0"/>
          </a:p>
        </p:txBody>
      </p:sp>
      <p:sp>
        <p:nvSpPr>
          <p:cNvPr id="397" name="Google Shape;397;p56"/>
          <p:cNvSpPr txBox="1">
            <a:spLocks noGrp="1"/>
          </p:cNvSpPr>
          <p:nvPr>
            <p:ph type="subTitle" idx="3"/>
          </p:nvPr>
        </p:nvSpPr>
        <p:spPr>
          <a:xfrm>
            <a:off x="6738342" y="2397440"/>
            <a:ext cx="1806906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Conclusão e Trabalho Futuro</a:t>
            </a:r>
            <a:endParaRPr dirty="0"/>
          </a:p>
        </p:txBody>
      </p:sp>
      <p:sp>
        <p:nvSpPr>
          <p:cNvPr id="398" name="Google Shape;398;p56"/>
          <p:cNvSpPr txBox="1">
            <a:spLocks noGrp="1"/>
          </p:cNvSpPr>
          <p:nvPr>
            <p:ph type="subTitle" idx="4"/>
          </p:nvPr>
        </p:nvSpPr>
        <p:spPr>
          <a:xfrm>
            <a:off x="6864495" y="3253345"/>
            <a:ext cx="1554600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Conclusão do projeto e trabalho futuro 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9" name="Google Shape;399;p56"/>
          <p:cNvSpPr txBox="1">
            <a:spLocks noGrp="1"/>
          </p:cNvSpPr>
          <p:nvPr>
            <p:ph type="title" idx="5"/>
          </p:nvPr>
        </p:nvSpPr>
        <p:spPr>
          <a:xfrm>
            <a:off x="7334789" y="1945906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·04·</a:t>
            </a:r>
            <a:endParaRPr dirty="0"/>
          </a:p>
        </p:txBody>
      </p:sp>
      <p:sp>
        <p:nvSpPr>
          <p:cNvPr id="400" name="Google Shape;400;p56"/>
          <p:cNvSpPr txBox="1">
            <a:spLocks noGrp="1"/>
          </p:cNvSpPr>
          <p:nvPr>
            <p:ph type="subTitle" idx="6"/>
          </p:nvPr>
        </p:nvSpPr>
        <p:spPr>
          <a:xfrm>
            <a:off x="500546" y="2352254"/>
            <a:ext cx="1854733" cy="6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Enquadramento e Objetivos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</p:txBody>
      </p:sp>
      <p:sp>
        <p:nvSpPr>
          <p:cNvPr id="402" name="Google Shape;402;p56"/>
          <p:cNvSpPr txBox="1">
            <a:spLocks noGrp="1"/>
          </p:cNvSpPr>
          <p:nvPr>
            <p:ph type="subTitle" idx="9"/>
          </p:nvPr>
        </p:nvSpPr>
        <p:spPr>
          <a:xfrm>
            <a:off x="2774515" y="2399871"/>
            <a:ext cx="1554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Metodologia e Arquitetura </a:t>
            </a:r>
          </a:p>
        </p:txBody>
      </p:sp>
      <p:sp>
        <p:nvSpPr>
          <p:cNvPr id="403" name="Google Shape;403;p56"/>
          <p:cNvSpPr txBox="1">
            <a:spLocks noGrp="1"/>
          </p:cNvSpPr>
          <p:nvPr>
            <p:ph type="subTitle" idx="13"/>
          </p:nvPr>
        </p:nvSpPr>
        <p:spPr>
          <a:xfrm>
            <a:off x="2765105" y="3253345"/>
            <a:ext cx="1554600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Visão geral da metodologia e arquitetura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4" name="Google Shape;404;p56"/>
          <p:cNvSpPr txBox="1">
            <a:spLocks noGrp="1"/>
          </p:cNvSpPr>
          <p:nvPr>
            <p:ph type="title" idx="14"/>
          </p:nvPr>
        </p:nvSpPr>
        <p:spPr>
          <a:xfrm>
            <a:off x="3226260" y="1942671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·02·</a:t>
            </a:r>
            <a:endParaRPr/>
          </a:p>
        </p:txBody>
      </p:sp>
      <p:cxnSp>
        <p:nvCxnSpPr>
          <p:cNvPr id="406" name="Google Shape;406;p56"/>
          <p:cNvCxnSpPr>
            <a:cxnSpLocks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7" name="Google Shape;407;p56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408" name="Google Shape;408;p56"/>
          <p:cNvCxnSpPr>
            <a:stCxn id="407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9" name="Google Shape;409;p56"/>
          <p:cNvCxnSpPr/>
          <p:nvPr/>
        </p:nvCxnSpPr>
        <p:spPr>
          <a:xfrm>
            <a:off x="2522210" y="1637875"/>
            <a:ext cx="0" cy="228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0" name="Google Shape;410;p56"/>
          <p:cNvCxnSpPr/>
          <p:nvPr/>
        </p:nvCxnSpPr>
        <p:spPr>
          <a:xfrm>
            <a:off x="4572010" y="1637875"/>
            <a:ext cx="0" cy="228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1" name="Google Shape;411;p56"/>
          <p:cNvCxnSpPr/>
          <p:nvPr/>
        </p:nvCxnSpPr>
        <p:spPr>
          <a:xfrm>
            <a:off x="6621810" y="1637875"/>
            <a:ext cx="0" cy="228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2" name="Google Shape;412;p56">
            <a:hlinkClick r:id="rId3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56">
            <a:hlinkClick r:id="rId3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56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56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35407C8-3ADD-3660-384B-95A249C815A2}"/>
              </a:ext>
            </a:extLst>
          </p:cNvPr>
          <p:cNvSpPr txBox="1"/>
          <p:nvPr/>
        </p:nvSpPr>
        <p:spPr>
          <a:xfrm>
            <a:off x="8606471" y="4720361"/>
            <a:ext cx="324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/>
              <a:t>2</a:t>
            </a:fld>
            <a:endParaRPr lang="pt-PT" dirty="0"/>
          </a:p>
        </p:txBody>
      </p:sp>
      <p:sp>
        <p:nvSpPr>
          <p:cNvPr id="37" name="Google Shape;398;p56">
            <a:extLst>
              <a:ext uri="{FF2B5EF4-FFF2-40B4-BE49-F238E27FC236}">
                <a16:creationId xmlns:a16="http://schemas.microsoft.com/office/drawing/2014/main" id="{8E3D484E-D924-2DB7-373B-399386587DCF}"/>
              </a:ext>
            </a:extLst>
          </p:cNvPr>
          <p:cNvSpPr txBox="1">
            <a:spLocks/>
          </p:cNvSpPr>
          <p:nvPr/>
        </p:nvSpPr>
        <p:spPr>
          <a:xfrm>
            <a:off x="481827" y="3253345"/>
            <a:ext cx="1854732" cy="6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/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Contexto do projeto e formulação dos objetivos do mesmo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" name="Imagem 39" descr="Uma imagem com símbolo, design&#10;&#10;Descrição gerada automaticamente">
            <a:extLst>
              <a:ext uri="{FF2B5EF4-FFF2-40B4-BE49-F238E27FC236}">
                <a16:creationId xmlns:a16="http://schemas.microsoft.com/office/drawing/2014/main" id="{BAA9E7F1-B8F7-AA87-C8AE-6593EBD68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792" y="129166"/>
            <a:ext cx="1053791" cy="7903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Conclusão</a:t>
            </a:r>
            <a:endParaRPr dirty="0"/>
          </a:p>
        </p:txBody>
      </p:sp>
      <p:sp>
        <p:nvSpPr>
          <p:cNvPr id="545" name="Google Shape;545;p62"/>
          <p:cNvSpPr txBox="1">
            <a:spLocks noGrp="1"/>
          </p:cNvSpPr>
          <p:nvPr>
            <p:ph type="subTitle" idx="1"/>
          </p:nvPr>
        </p:nvSpPr>
        <p:spPr>
          <a:xfrm>
            <a:off x="713225" y="1282550"/>
            <a:ext cx="7715699" cy="283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aplicação visa melhorar a comunicação </a:t>
            </a:r>
            <a:r>
              <a:rPr lang="pt-P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cliente-hotel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tornando o acesso a serviços e informações mais simples e eficiente. Além disso, ajuda o hotel a gerir recursos de forma mais eficaz.</a:t>
            </a:r>
          </a:p>
          <a:p>
            <a:pPr marL="342900" indent="-342900" algn="just"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endParaRPr lang="pt-P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Todos os nossos objetivos propostos foram concluídos, ao nosso ver, com sucesso.</a:t>
            </a:r>
          </a:p>
          <a:p>
            <a:pPr marL="342900" indent="-342900" algn="just">
              <a:buClr>
                <a:srgbClr val="273D40"/>
              </a:buClr>
              <a:buSzPct val="75000"/>
              <a:buFont typeface="Wingdings" panose="05000000000000000000" pitchFamily="2" charset="2"/>
              <a:buChar char="§"/>
            </a:pPr>
            <a:endParaRPr lang="pt-P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0D63B4A5-61E8-6546-96DA-5FBDF7D7B544}"/>
              </a:ext>
            </a:extLst>
          </p:cNvPr>
          <p:cNvSpPr txBox="1"/>
          <p:nvPr/>
        </p:nvSpPr>
        <p:spPr>
          <a:xfrm>
            <a:off x="8606470" y="4720361"/>
            <a:ext cx="537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20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1E5B83F1-C009-3A2B-8CCA-AB737A6B1433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C7DF22C0-D508-3561-C404-A00AEDCC05DB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A37776B-FEB9-7592-9866-1610042E5B3A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5019D31-3587-0E60-3F64-5E32560E871C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721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Trabalho Futuro</a:t>
            </a:r>
            <a:endParaRPr dirty="0"/>
          </a:p>
        </p:txBody>
      </p:sp>
      <p:sp>
        <p:nvSpPr>
          <p:cNvPr id="545" name="Google Shape;545;p62"/>
          <p:cNvSpPr txBox="1">
            <a:spLocks noGrp="1"/>
          </p:cNvSpPr>
          <p:nvPr>
            <p:ph type="subTitle" idx="1"/>
          </p:nvPr>
        </p:nvSpPr>
        <p:spPr>
          <a:xfrm>
            <a:off x="713225" y="1282550"/>
            <a:ext cx="7715699" cy="283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Expansão para </a:t>
            </a:r>
            <a:r>
              <a:rPr lang="pt-PT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iOS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Partilha de Avaliações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Servidor de </a:t>
            </a:r>
            <a:r>
              <a:rPr lang="pt-PT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Emails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Serviço de Pagamentos</a:t>
            </a:r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0D63B4A5-61E8-6546-96DA-5FBDF7D7B544}"/>
              </a:ext>
            </a:extLst>
          </p:cNvPr>
          <p:cNvSpPr txBox="1"/>
          <p:nvPr/>
        </p:nvSpPr>
        <p:spPr>
          <a:xfrm>
            <a:off x="8606470" y="4720361"/>
            <a:ext cx="537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21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1E5B83F1-C009-3A2B-8CCA-AB737A6B1433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C7DF22C0-D508-3561-C404-A00AEDCC05DB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A37776B-FEB9-7592-9866-1610042E5B3A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5019D31-3587-0E60-3F64-5E32560E871C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O Futuro do Mercado de Trabalho - PerfTracker">
            <a:extLst>
              <a:ext uri="{FF2B5EF4-FFF2-40B4-BE49-F238E27FC236}">
                <a16:creationId xmlns:a16="http://schemas.microsoft.com/office/drawing/2014/main" id="{444C49C3-0AA0-DE68-5572-5CFBDE5FB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228" y="1638805"/>
            <a:ext cx="4236580" cy="21182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19453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9"/>
          <p:cNvSpPr txBox="1">
            <a:spLocks noGrp="1"/>
          </p:cNvSpPr>
          <p:nvPr>
            <p:ph type="title"/>
          </p:nvPr>
        </p:nvSpPr>
        <p:spPr>
          <a:xfrm>
            <a:off x="3139725" y="2557672"/>
            <a:ext cx="2864545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Obrigado</a:t>
            </a:r>
            <a:r>
              <a:rPr lang="en" dirty="0">
                <a:solidFill>
                  <a:schemeClr val="bg2"/>
                </a:solidFill>
              </a:rPr>
              <a:t>!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758" name="Google Shape;758;p69"/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dirty="0"/>
          </a:p>
        </p:txBody>
      </p:sp>
      <p:sp>
        <p:nvSpPr>
          <p:cNvPr id="759" name="Google Shape;759;p69"/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sp>
        <p:nvSpPr>
          <p:cNvPr id="760" name="Google Shape;760;p69">
            <a:hlinkClick r:id="rId4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69">
            <a:hlinkClick r:id="rId4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69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69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DCA8027-72EA-7B09-3267-D9E30E58274A}"/>
              </a:ext>
            </a:extLst>
          </p:cNvPr>
          <p:cNvSpPr txBox="1"/>
          <p:nvPr/>
        </p:nvSpPr>
        <p:spPr>
          <a:xfrm>
            <a:off x="8606470" y="4720361"/>
            <a:ext cx="537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bg2"/>
                </a:solidFill>
              </a:rPr>
              <a:t>22</a:t>
            </a:fld>
            <a:endParaRPr lang="pt-PT" dirty="0">
              <a:solidFill>
                <a:schemeClr val="bg2"/>
              </a:solidFill>
            </a:endParaRPr>
          </a:p>
        </p:txBody>
      </p:sp>
      <p:pic>
        <p:nvPicPr>
          <p:cNvPr id="2" name="Imagem 1" descr="Uma imagem com símbolo, design&#10;&#10;Descrição gerada automaticamente">
            <a:extLst>
              <a:ext uri="{FF2B5EF4-FFF2-40B4-BE49-F238E27FC236}">
                <a16:creationId xmlns:a16="http://schemas.microsoft.com/office/drawing/2014/main" id="{FCF9AE78-A5BE-6430-32FE-7325CA8F3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6665" y="947037"/>
            <a:ext cx="2070664" cy="1553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859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9"/>
          <p:cNvSpPr txBox="1">
            <a:spLocks noGrp="1"/>
          </p:cNvSpPr>
          <p:nvPr>
            <p:ph type="title"/>
          </p:nvPr>
        </p:nvSpPr>
        <p:spPr>
          <a:xfrm>
            <a:off x="3985070" y="3135086"/>
            <a:ext cx="4445704" cy="143960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Enquadramento</a:t>
            </a:r>
            <a:r>
              <a:rPr lang="pt-PT" dirty="0"/>
              <a:t> </a:t>
            </a:r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 Objetivos</a:t>
            </a:r>
          </a:p>
        </p:txBody>
      </p:sp>
      <p:sp>
        <p:nvSpPr>
          <p:cNvPr id="757" name="Google Shape;757;p69"/>
          <p:cNvSpPr txBox="1">
            <a:spLocks noGrp="1"/>
          </p:cNvSpPr>
          <p:nvPr>
            <p:ph type="title" idx="2"/>
          </p:nvPr>
        </p:nvSpPr>
        <p:spPr>
          <a:xfrm>
            <a:off x="2498271" y="3780089"/>
            <a:ext cx="1486799" cy="79460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·</a:t>
            </a: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r>
              <a:rPr lang="en" dirty="0"/>
              <a:t>·</a:t>
            </a:r>
            <a:endParaRPr dirty="0"/>
          </a:p>
        </p:txBody>
      </p:sp>
      <p:sp>
        <p:nvSpPr>
          <p:cNvPr id="758" name="Google Shape;758;p69"/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dirty="0"/>
          </a:p>
        </p:txBody>
      </p:sp>
      <p:sp>
        <p:nvSpPr>
          <p:cNvPr id="759" name="Google Shape;759;p69"/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sp>
        <p:nvSpPr>
          <p:cNvPr id="760" name="Google Shape;760;p69">
            <a:hlinkClick r:id="rId4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69">
            <a:hlinkClick r:id="rId4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69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69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DCA8027-72EA-7B09-3267-D9E30E58274A}"/>
              </a:ext>
            </a:extLst>
          </p:cNvPr>
          <p:cNvSpPr txBox="1"/>
          <p:nvPr/>
        </p:nvSpPr>
        <p:spPr>
          <a:xfrm>
            <a:off x="8606471" y="4720361"/>
            <a:ext cx="324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bg2"/>
                </a:solidFill>
              </a:rPr>
              <a:t>3</a:t>
            </a:fld>
            <a:endParaRPr lang="pt-PT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20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pessoa, vestuário, Cara humana, segurar&#10;&#10;Descrição gerada automaticamente">
            <a:extLst>
              <a:ext uri="{FF2B5EF4-FFF2-40B4-BE49-F238E27FC236}">
                <a16:creationId xmlns:a16="http://schemas.microsoft.com/office/drawing/2014/main" id="{B9228405-E40D-ECB5-A62C-0B709B77E5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18" r="26611"/>
          <a:stretch/>
        </p:blipFill>
        <p:spPr>
          <a:xfrm>
            <a:off x="4880342" y="0"/>
            <a:ext cx="4263658" cy="5143500"/>
          </a:xfrm>
          <a:prstGeom prst="rect">
            <a:avLst/>
          </a:prstGeom>
        </p:spPr>
      </p:pic>
      <p:sp>
        <p:nvSpPr>
          <p:cNvPr id="6" name="Google Shape;547;p62">
            <a:extLst>
              <a:ext uri="{FF2B5EF4-FFF2-40B4-BE49-F238E27FC236}">
                <a16:creationId xmlns:a16="http://schemas.microsoft.com/office/drawing/2014/main" id="{C09B5840-F3D5-CF81-228C-9CF6D187F692}"/>
              </a:ext>
            </a:extLst>
          </p:cNvPr>
          <p:cNvSpPr/>
          <p:nvPr/>
        </p:nvSpPr>
        <p:spPr>
          <a:xfrm>
            <a:off x="4880342" y="0"/>
            <a:ext cx="4263657" cy="5143500"/>
          </a:xfrm>
          <a:prstGeom prst="rect">
            <a:avLst/>
          </a:prstGeom>
          <a:solidFill>
            <a:schemeClr val="dk1">
              <a:alpha val="458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Enquadramento</a:t>
            </a:r>
            <a:endParaRPr dirty="0"/>
          </a:p>
        </p:txBody>
      </p:sp>
      <p:sp>
        <p:nvSpPr>
          <p:cNvPr id="545" name="Google Shape;545;p62"/>
          <p:cNvSpPr txBox="1">
            <a:spLocks noGrp="1"/>
          </p:cNvSpPr>
          <p:nvPr>
            <p:ph type="subTitle" idx="1"/>
          </p:nvPr>
        </p:nvSpPr>
        <p:spPr>
          <a:xfrm>
            <a:off x="719999" y="1316052"/>
            <a:ext cx="3732360" cy="290352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Impacto das </a:t>
            </a:r>
            <a:r>
              <a:rPr lang="pt-P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redes sociais 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 indústria hoteleira.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Clientes insatisfeitos que expressam </a:t>
            </a:r>
            <a:r>
              <a:rPr lang="pt-P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queixas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publicamente.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Prejuízo potencial à </a:t>
            </a:r>
            <a:r>
              <a:rPr lang="pt-P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reputação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hotéis.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Desafio significativo para a indústria hoteleira.</a:t>
            </a:r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2" name="Google Shape;552;p62">
            <a:hlinkClick r:id="rId4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62">
            <a:hlinkClick r:id="rId4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62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62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BEE101C-99F2-F1B8-9805-1D60B80EAC71}"/>
              </a:ext>
            </a:extLst>
          </p:cNvPr>
          <p:cNvSpPr txBox="1"/>
          <p:nvPr/>
        </p:nvSpPr>
        <p:spPr>
          <a:xfrm>
            <a:off x="8606471" y="4720361"/>
            <a:ext cx="324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bg2"/>
                </a:solidFill>
              </a:rPr>
              <a:t>4</a:t>
            </a:fld>
            <a:endParaRPr lang="pt-PT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32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7 dicas de gestão hoteleira para impulsionar o seu negócio">
            <a:extLst>
              <a:ext uri="{FF2B5EF4-FFF2-40B4-BE49-F238E27FC236}">
                <a16:creationId xmlns:a16="http://schemas.microsoft.com/office/drawing/2014/main" id="{5956FB84-82E7-C866-9B48-671D3BA0FD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34" r="14734"/>
          <a:stretch/>
        </p:blipFill>
        <p:spPr bwMode="auto">
          <a:xfrm>
            <a:off x="4890976" y="-8712"/>
            <a:ext cx="425302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547;p62">
            <a:extLst>
              <a:ext uri="{FF2B5EF4-FFF2-40B4-BE49-F238E27FC236}">
                <a16:creationId xmlns:a16="http://schemas.microsoft.com/office/drawing/2014/main" id="{215128C3-38D9-AB9D-205F-1A5CBF09E142}"/>
              </a:ext>
            </a:extLst>
          </p:cNvPr>
          <p:cNvSpPr/>
          <p:nvPr/>
        </p:nvSpPr>
        <p:spPr>
          <a:xfrm>
            <a:off x="4890976" y="0"/>
            <a:ext cx="4253023" cy="5143500"/>
          </a:xfrm>
          <a:prstGeom prst="rect">
            <a:avLst/>
          </a:prstGeom>
          <a:solidFill>
            <a:schemeClr val="dk1">
              <a:alpha val="458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Objetivos</a:t>
            </a:r>
            <a:endParaRPr dirty="0"/>
          </a:p>
        </p:txBody>
      </p:sp>
      <p:sp>
        <p:nvSpPr>
          <p:cNvPr id="545" name="Google Shape;545;p62"/>
          <p:cNvSpPr txBox="1">
            <a:spLocks noGrp="1"/>
          </p:cNvSpPr>
          <p:nvPr>
            <p:ph type="subTitle" idx="1"/>
          </p:nvPr>
        </p:nvSpPr>
        <p:spPr>
          <a:xfrm>
            <a:off x="719999" y="1282550"/>
            <a:ext cx="3740906" cy="287070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Aprimorar </a:t>
            </a:r>
            <a:r>
              <a:rPr lang="pt-P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serviços e comunicação 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 hotéis.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Facilidade e eficácia na aplicação.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Experiência melhor para hóspedes e gestão interna otimizada.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Hóspedes expressam </a:t>
            </a:r>
            <a:r>
              <a:rPr lang="pt-P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necessidades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hotéis resolvem problemas.</a:t>
            </a:r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2" name="Google Shape;552;p62">
            <a:hlinkClick r:id="rId4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62">
            <a:hlinkClick r:id="rId4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62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62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D63B4A5-61E8-6546-96DA-5FBDF7D7B544}"/>
              </a:ext>
            </a:extLst>
          </p:cNvPr>
          <p:cNvSpPr txBox="1"/>
          <p:nvPr/>
        </p:nvSpPr>
        <p:spPr>
          <a:xfrm>
            <a:off x="8606471" y="4720361"/>
            <a:ext cx="324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bg2"/>
                </a:solidFill>
              </a:rPr>
              <a:t>5</a:t>
            </a:fld>
            <a:endParaRPr lang="pt-PT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19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9"/>
          <p:cNvSpPr txBox="1">
            <a:spLocks noGrp="1"/>
          </p:cNvSpPr>
          <p:nvPr>
            <p:ph type="title"/>
          </p:nvPr>
        </p:nvSpPr>
        <p:spPr>
          <a:xfrm>
            <a:off x="4784272" y="3660293"/>
            <a:ext cx="3646502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Metodologia e Arquitetura </a:t>
            </a:r>
          </a:p>
        </p:txBody>
      </p:sp>
      <p:sp>
        <p:nvSpPr>
          <p:cNvPr id="757" name="Google Shape;757;p69"/>
          <p:cNvSpPr txBox="1">
            <a:spLocks noGrp="1"/>
          </p:cNvSpPr>
          <p:nvPr>
            <p:ph type="title" idx="2"/>
          </p:nvPr>
        </p:nvSpPr>
        <p:spPr>
          <a:xfrm>
            <a:off x="3120620" y="3763735"/>
            <a:ext cx="1606500" cy="81095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·</a:t>
            </a: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r>
              <a:rPr lang="en" dirty="0"/>
              <a:t>·</a:t>
            </a:r>
            <a:endParaRPr dirty="0"/>
          </a:p>
        </p:txBody>
      </p:sp>
      <p:sp>
        <p:nvSpPr>
          <p:cNvPr id="758" name="Google Shape;758;p69"/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dirty="0"/>
          </a:p>
        </p:txBody>
      </p:sp>
      <p:sp>
        <p:nvSpPr>
          <p:cNvPr id="759" name="Google Shape;759;p69"/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sp>
        <p:nvSpPr>
          <p:cNvPr id="760" name="Google Shape;760;p69">
            <a:hlinkClick r:id="rId4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69">
            <a:hlinkClick r:id="rId4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69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69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DCA8027-72EA-7B09-3267-D9E30E58274A}"/>
              </a:ext>
            </a:extLst>
          </p:cNvPr>
          <p:cNvSpPr txBox="1"/>
          <p:nvPr/>
        </p:nvSpPr>
        <p:spPr>
          <a:xfrm>
            <a:off x="8606471" y="4720361"/>
            <a:ext cx="324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bg2"/>
                </a:solidFill>
              </a:rPr>
              <a:t>6</a:t>
            </a:fld>
            <a:endParaRPr lang="pt-PT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72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Metodologia</a:t>
            </a:r>
            <a:endParaRPr dirty="0"/>
          </a:p>
        </p:txBody>
      </p:sp>
      <p:sp>
        <p:nvSpPr>
          <p:cNvPr id="545" name="Google Shape;545;p62"/>
          <p:cNvSpPr txBox="1">
            <a:spLocks noGrp="1"/>
          </p:cNvSpPr>
          <p:nvPr>
            <p:ph type="subTitle" idx="1"/>
          </p:nvPr>
        </p:nvSpPr>
        <p:spPr>
          <a:xfrm>
            <a:off x="713225" y="1282550"/>
            <a:ext cx="7715699" cy="28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 algn="just"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 este projeto, decidimos adotar os princípios da </a:t>
            </a:r>
            <a:r>
              <a:rPr lang="pt-P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</a:t>
            </a:r>
            <a:r>
              <a:rPr lang="pt-PT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Scrum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uma abordagem </a:t>
            </a:r>
            <a:r>
              <a:rPr lang="pt-P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ágil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pois permitiu-nos um melhor controlo da distribuição de tarefas, otimização do tempo e uma integração eficiente dos testes.</a:t>
            </a:r>
          </a:p>
          <a:p>
            <a:pPr marL="285750" indent="-285750" algn="just"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endParaRPr lang="pt-P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0D63B4A5-61E8-6546-96DA-5FBDF7D7B544}"/>
              </a:ext>
            </a:extLst>
          </p:cNvPr>
          <p:cNvSpPr txBox="1"/>
          <p:nvPr/>
        </p:nvSpPr>
        <p:spPr>
          <a:xfrm>
            <a:off x="8606471" y="4720361"/>
            <a:ext cx="324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7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1E5B83F1-C009-3A2B-8CCA-AB737A6B1433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C7DF22C0-D508-3561-C404-A00AEDCC05DB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A37776B-FEB9-7592-9866-1610042E5B3A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5019D31-3587-0E60-3F64-5E32560E871C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Imagem 6" descr="Uma imagem com texto, captura de ecrã, número, Tipo de letra&#10;&#10;Descrição gerada automaticamente">
            <a:extLst>
              <a:ext uri="{FF2B5EF4-FFF2-40B4-BE49-F238E27FC236}">
                <a16:creationId xmlns:a16="http://schemas.microsoft.com/office/drawing/2014/main" id="{158D2EC7-762D-1C7A-112F-18C10AF3193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" t="782" r="2362" b="47357"/>
          <a:stretch/>
        </p:blipFill>
        <p:spPr bwMode="auto">
          <a:xfrm>
            <a:off x="2018056" y="2500037"/>
            <a:ext cx="5106035" cy="14861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3547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Arquitetura</a:t>
            </a:r>
            <a:endParaRPr dirty="0"/>
          </a:p>
        </p:txBody>
      </p:sp>
      <p:sp>
        <p:nvSpPr>
          <p:cNvPr id="545" name="Google Shape;545;p62"/>
          <p:cNvSpPr txBox="1">
            <a:spLocks noGrp="1"/>
          </p:cNvSpPr>
          <p:nvPr>
            <p:ph type="subTitle" idx="1"/>
          </p:nvPr>
        </p:nvSpPr>
        <p:spPr>
          <a:xfrm>
            <a:off x="713225" y="1282550"/>
            <a:ext cx="7715699" cy="28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 algn="just"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estrutura lógica do sistema baseia-se no modelo </a:t>
            </a:r>
            <a:r>
              <a:rPr lang="pt-P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cliente-servidor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onde os clientes solicitam serviços ao servidor, que disponibiliza os recursos necessários.</a:t>
            </a:r>
          </a:p>
          <a:p>
            <a:pPr marL="0" indent="0" algn="just">
              <a:buClr>
                <a:srgbClr val="273D40"/>
              </a:buClr>
              <a:buSzPct val="75000"/>
              <a:buNone/>
            </a:pPr>
            <a:endParaRPr lang="pt-P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0D63B4A5-61E8-6546-96DA-5FBDF7D7B544}"/>
              </a:ext>
            </a:extLst>
          </p:cNvPr>
          <p:cNvSpPr txBox="1"/>
          <p:nvPr/>
        </p:nvSpPr>
        <p:spPr>
          <a:xfrm>
            <a:off x="8606471" y="4720361"/>
            <a:ext cx="324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8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1E5B83F1-C009-3A2B-8CCA-AB737A6B1433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C7DF22C0-D508-3561-C404-A00AEDCC05DB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A37776B-FEB9-7592-9866-1610042E5B3A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5019D31-3587-0E60-3F64-5E32560E871C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2" descr="REST API design best practices. Designing as RESTful API is something… | by  Arsslen Idadi | Dev Genius">
            <a:extLst>
              <a:ext uri="{FF2B5EF4-FFF2-40B4-BE49-F238E27FC236}">
                <a16:creationId xmlns:a16="http://schemas.microsoft.com/office/drawing/2014/main" id="{3BC73A4E-6020-2DA1-4DC8-1DA06451C3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" t="34904" r="5097" b="30053"/>
          <a:stretch/>
        </p:blipFill>
        <p:spPr bwMode="auto">
          <a:xfrm>
            <a:off x="2148340" y="2451505"/>
            <a:ext cx="4845467" cy="13829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3293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Arquitetura</a:t>
            </a:r>
            <a:endParaRPr dirty="0"/>
          </a:p>
        </p:txBody>
      </p:sp>
      <p:sp>
        <p:nvSpPr>
          <p:cNvPr id="545" name="Google Shape;545;p62"/>
          <p:cNvSpPr txBox="1">
            <a:spLocks noGrp="1"/>
          </p:cNvSpPr>
          <p:nvPr>
            <p:ph type="subTitle" idx="1"/>
          </p:nvPr>
        </p:nvSpPr>
        <p:spPr>
          <a:xfrm>
            <a:off x="713225" y="1282550"/>
            <a:ext cx="7715699" cy="28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pt-P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Laravel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- Comunicação entre Aplicações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Aplicação </a:t>
            </a:r>
            <a:r>
              <a:rPr lang="pt-P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móvel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pt-P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Android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pt-P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</a:t>
            </a:r>
            <a:r>
              <a:rPr lang="pt-PT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pt-P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Vue.js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0D63B4A5-61E8-6546-96DA-5FBDF7D7B544}"/>
              </a:ext>
            </a:extLst>
          </p:cNvPr>
          <p:cNvSpPr txBox="1"/>
          <p:nvPr/>
        </p:nvSpPr>
        <p:spPr>
          <a:xfrm>
            <a:off x="8606471" y="4720361"/>
            <a:ext cx="324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9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1E5B83F1-C009-3A2B-8CCA-AB737A6B1433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C7DF22C0-D508-3561-C404-A00AEDCC05DB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A37776B-FEB9-7592-9866-1610042E5B3A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5019D31-3587-0E60-3F64-5E32560E871C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5050AEB-6165-1E5C-C521-4D0CA9B41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769" y="2626040"/>
            <a:ext cx="6484609" cy="172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64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otel Chain Company Profile by Slidesgo">
  <a:themeElements>
    <a:clrScheme name="Simple Light">
      <a:dk1>
        <a:srgbClr val="1B1B1B"/>
      </a:dk1>
      <a:lt1>
        <a:srgbClr val="F4EAE5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B1B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</TotalTime>
  <Words>953</Words>
  <Application>Microsoft Office PowerPoint</Application>
  <PresentationFormat>Apresentação no Ecrã (16:9)</PresentationFormat>
  <Paragraphs>221</Paragraphs>
  <Slides>22</Slides>
  <Notes>22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22</vt:i4>
      </vt:variant>
    </vt:vector>
  </HeadingPairs>
  <TitlesOfParts>
    <vt:vector size="32" baseType="lpstr">
      <vt:lpstr>Anaheim</vt:lpstr>
      <vt:lpstr>Times New Roman</vt:lpstr>
      <vt:lpstr>Wingdings</vt:lpstr>
      <vt:lpstr>Abhaya Libre</vt:lpstr>
      <vt:lpstr>Raleway</vt:lpstr>
      <vt:lpstr>Arial</vt:lpstr>
      <vt:lpstr>Söhne</vt:lpstr>
      <vt:lpstr>Nanum Gothic</vt:lpstr>
      <vt:lpstr>Calibri</vt:lpstr>
      <vt:lpstr>Hotel Chain Company Profile by Slidesgo</vt:lpstr>
      <vt:lpstr>HAPPYGUEST </vt:lpstr>
      <vt:lpstr>·01·</vt:lpstr>
      <vt:lpstr>Enquadramento e Objetivos</vt:lpstr>
      <vt:lpstr>Enquadramento</vt:lpstr>
      <vt:lpstr>Objetivos</vt:lpstr>
      <vt:lpstr>Metodologia e Arquitetura </vt:lpstr>
      <vt:lpstr>Metodologia</vt:lpstr>
      <vt:lpstr>Arquitetura</vt:lpstr>
      <vt:lpstr>Arquitetura</vt:lpstr>
      <vt:lpstr>HAPPYGUEST</vt:lpstr>
      <vt:lpstr>Funcionalidades e Testes</vt:lpstr>
      <vt:lpstr>Funcionalidades</vt:lpstr>
      <vt:lpstr>Funcionalidades</vt:lpstr>
      <vt:lpstr>Funcionalidades</vt:lpstr>
      <vt:lpstr>Funcionalidades</vt:lpstr>
      <vt:lpstr>Funcionalidades</vt:lpstr>
      <vt:lpstr>HAPPYGUEST</vt:lpstr>
      <vt:lpstr>Testes</vt:lpstr>
      <vt:lpstr>Conclusão e Trabalho Futuro</vt:lpstr>
      <vt:lpstr>Conclusão</vt:lpstr>
      <vt:lpstr>Trabalho Futuro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HAPPYGUEST </dc:title>
  <cp:lastModifiedBy>Tomás José Carraco Neves</cp:lastModifiedBy>
  <cp:revision>21</cp:revision>
  <dcterms:modified xsi:type="dcterms:W3CDTF">2023-09-14T13:45:21Z</dcterms:modified>
</cp:coreProperties>
</file>